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72" r:id="rId5"/>
    <p:sldId id="259" r:id="rId6"/>
    <p:sldId id="260" r:id="rId7"/>
    <p:sldId id="263" r:id="rId8"/>
    <p:sldId id="264" r:id="rId9"/>
    <p:sldId id="261" r:id="rId10"/>
    <p:sldId id="269" r:id="rId11"/>
    <p:sldId id="268" r:id="rId12"/>
    <p:sldId id="265" r:id="rId13"/>
    <p:sldId id="266" r:id="rId14"/>
    <p:sldId id="267" r:id="rId15"/>
    <p:sldId id="262"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0" d="100"/>
          <a:sy n="90" d="100"/>
        </p:scale>
        <p:origin x="5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3796-D4F1-4C13-B4F9-414117165094}"/>
              </a:ext>
            </a:extLst>
          </p:cNvPr>
          <p:cNvSpPr>
            <a:spLocks noGrp="1"/>
          </p:cNvSpPr>
          <p:nvPr>
            <p:ph type="ctrTitle"/>
          </p:nvPr>
        </p:nvSpPr>
        <p:spPr/>
        <p:txBody>
          <a:bodyPr/>
          <a:lstStyle/>
          <a:p>
            <a:r>
              <a:rPr lang="en-US" dirty="0"/>
              <a:t>Dog CPR and First Aid</a:t>
            </a:r>
          </a:p>
        </p:txBody>
      </p:sp>
      <p:sp>
        <p:nvSpPr>
          <p:cNvPr id="3" name="Subtitle 2">
            <a:extLst>
              <a:ext uri="{FF2B5EF4-FFF2-40B4-BE49-F238E27FC236}">
                <a16:creationId xmlns:a16="http://schemas.microsoft.com/office/drawing/2014/main" id="{D19C9514-5E21-4093-9DC4-CA7F103B0416}"/>
              </a:ext>
            </a:extLst>
          </p:cNvPr>
          <p:cNvSpPr>
            <a:spLocks noGrp="1"/>
          </p:cNvSpPr>
          <p:nvPr>
            <p:ph type="subTitle" idx="1"/>
          </p:nvPr>
        </p:nvSpPr>
        <p:spPr/>
        <p:txBody>
          <a:bodyPr>
            <a:normAutofit/>
          </a:bodyPr>
          <a:lstStyle/>
          <a:p>
            <a:r>
              <a:rPr lang="en-US" sz="2800" dirty="0"/>
              <a:t>Presented by </a:t>
            </a:r>
          </a:p>
          <a:p>
            <a:r>
              <a:rPr lang="en-US" sz="2800" dirty="0"/>
              <a:t>The Winnegamie Dog Club</a:t>
            </a:r>
          </a:p>
        </p:txBody>
      </p:sp>
    </p:spTree>
    <p:extLst>
      <p:ext uri="{BB962C8B-B14F-4D97-AF65-F5344CB8AC3E}">
        <p14:creationId xmlns:p14="http://schemas.microsoft.com/office/powerpoint/2010/main" val="1951605383"/>
      </p:ext>
    </p:extLst>
  </p:cSld>
  <p:clrMapOvr>
    <a:masterClrMapping/>
  </p:clrMapOvr>
  <mc:AlternateContent xmlns:mc="http://schemas.openxmlformats.org/markup-compatibility/2006" xmlns:p14="http://schemas.microsoft.com/office/powerpoint/2010/main">
    <mc:Choice Requires="p14">
      <p:transition spd="med" p14:dur="700" advTm="9128">
        <p:fade/>
      </p:transition>
    </mc:Choice>
    <mc:Fallback xmlns="">
      <p:transition spd="med" advTm="912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616F-8AAF-4DED-9DAB-BE1277C6D505}"/>
              </a:ext>
            </a:extLst>
          </p:cNvPr>
          <p:cNvSpPr>
            <a:spLocks noGrp="1"/>
          </p:cNvSpPr>
          <p:nvPr>
            <p:ph type="title"/>
          </p:nvPr>
        </p:nvSpPr>
        <p:spPr/>
        <p:txBody>
          <a:bodyPr/>
          <a:lstStyle/>
          <a:p>
            <a:r>
              <a:rPr lang="en-US" dirty="0"/>
              <a:t>Abdominal thrusts to dislodge an object works on dogs.</a:t>
            </a:r>
          </a:p>
        </p:txBody>
      </p:sp>
      <p:pic>
        <p:nvPicPr>
          <p:cNvPr id="8" name="Picture Placeholder 7" descr="A person standing next to a dog&#10;&#10;Description generated with very high confidence">
            <a:extLst>
              <a:ext uri="{FF2B5EF4-FFF2-40B4-BE49-F238E27FC236}">
                <a16:creationId xmlns:a16="http://schemas.microsoft.com/office/drawing/2014/main" id="{98AB1B8F-5E9D-47E5-BD41-5306A9E1BB49}"/>
              </a:ext>
            </a:extLst>
          </p:cNvPr>
          <p:cNvPicPr>
            <a:picLocks noGrp="1" noChangeAspect="1"/>
          </p:cNvPicPr>
          <p:nvPr>
            <p:ph type="pic" idx="1"/>
          </p:nvPr>
        </p:nvPicPr>
        <p:blipFill>
          <a:blip r:embed="rId2"/>
          <a:srcRect t="17591" b="17591"/>
          <a:stretch>
            <a:fillRect/>
          </a:stretch>
        </p:blipFill>
        <p:spPr/>
      </p:pic>
      <p:sp>
        <p:nvSpPr>
          <p:cNvPr id="4" name="Text Placeholder 3">
            <a:extLst>
              <a:ext uri="{FF2B5EF4-FFF2-40B4-BE49-F238E27FC236}">
                <a16:creationId xmlns:a16="http://schemas.microsoft.com/office/drawing/2014/main" id="{A5FD3D5D-2FA2-4D74-8B8B-3ECF40B740D4}"/>
              </a:ext>
            </a:extLst>
          </p:cNvPr>
          <p:cNvSpPr>
            <a:spLocks noGrp="1"/>
          </p:cNvSpPr>
          <p:nvPr>
            <p:ph type="body" sz="half" idx="2"/>
          </p:nvPr>
        </p:nvSpPr>
        <p:spPr/>
        <p:txBody>
          <a:bodyPr>
            <a:normAutofit/>
          </a:bodyPr>
          <a:lstStyle/>
          <a:p>
            <a:r>
              <a:rPr lang="en-US" sz="2000" dirty="0"/>
              <a:t>Miss “V” says “You owe me 3 treats for this abuse Bucko!!”. </a:t>
            </a:r>
          </a:p>
        </p:txBody>
      </p:sp>
    </p:spTree>
    <p:extLst>
      <p:ext uri="{BB962C8B-B14F-4D97-AF65-F5344CB8AC3E}">
        <p14:creationId xmlns:p14="http://schemas.microsoft.com/office/powerpoint/2010/main" val="4265424998"/>
      </p:ext>
    </p:extLst>
  </p:cSld>
  <p:clrMapOvr>
    <a:masterClrMapping/>
  </p:clrMapOvr>
  <mc:AlternateContent xmlns:mc="http://schemas.openxmlformats.org/markup-compatibility/2006" xmlns:p14="http://schemas.microsoft.com/office/powerpoint/2010/main">
    <mc:Choice Requires="p14">
      <p:transition spd="med" p14:dur="700" advTm="12089">
        <p:fade/>
      </p:transition>
    </mc:Choice>
    <mc:Fallback xmlns="">
      <p:transition spd="med" advTm="1208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25" name="Group 85"/>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7"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8"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9"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0"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1"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2"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3"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4"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5"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6"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7"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8"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6" name="Group 99"/>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01"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2"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3"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4"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5"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6"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7"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8"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9"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0"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1"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2"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7" name="Rectangle 1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29" name="Rectangle 1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0" name="Rectangle 1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Placeholder 7" descr="A picture containing person, man, dog, brown&#10;&#10;Description generated with high confidence">
            <a:extLst>
              <a:ext uri="{FF2B5EF4-FFF2-40B4-BE49-F238E27FC236}">
                <a16:creationId xmlns:a16="http://schemas.microsoft.com/office/drawing/2014/main" id="{2F00F7C0-E9C7-47D1-840A-522E7BA43FBD}"/>
              </a:ext>
            </a:extLst>
          </p:cNvPr>
          <p:cNvPicPr>
            <a:picLocks noGrp="1" noChangeAspect="1"/>
          </p:cNvPicPr>
          <p:nvPr>
            <p:ph type="pic" idx="1"/>
          </p:nvPr>
        </p:nvPicPr>
        <p:blipFill rotWithShape="1">
          <a:blip r:embed="rId2"/>
          <a:srcRect/>
          <a:stretch/>
        </p:blipFill>
        <p:spPr>
          <a:xfrm>
            <a:off x="4619543" y="945710"/>
            <a:ext cx="6953577" cy="4641512"/>
          </a:xfrm>
          <a:prstGeom prst="rect">
            <a:avLst/>
          </a:prstGeom>
        </p:spPr>
      </p:pic>
      <p:sp>
        <p:nvSpPr>
          <p:cNvPr id="13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4914BA-51DA-4D77-99A0-DBE138A836B6}"/>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500" dirty="0"/>
              <a:t>Control severe bleeding by applying direct pressure.</a:t>
            </a:r>
          </a:p>
        </p:txBody>
      </p:sp>
      <p:sp>
        <p:nvSpPr>
          <p:cNvPr id="4" name="Text Placeholder 3">
            <a:extLst>
              <a:ext uri="{FF2B5EF4-FFF2-40B4-BE49-F238E27FC236}">
                <a16:creationId xmlns:a16="http://schemas.microsoft.com/office/drawing/2014/main" id="{A664AD2D-71BC-4270-8F73-62DF116FE489}"/>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buFont typeface="Wingdings 3" charset="2"/>
              <a:buChar char=""/>
            </a:pPr>
            <a:r>
              <a:rPr lang="en-US" sz="2400" dirty="0"/>
              <a:t>No tourniquets here! </a:t>
            </a:r>
          </a:p>
          <a:p>
            <a:pPr>
              <a:buFont typeface="Wingdings 3" charset="2"/>
              <a:buChar char=""/>
            </a:pPr>
            <a:r>
              <a:rPr lang="en-US" sz="2400" dirty="0"/>
              <a:t>Direct pressure will control nearly all bleeding emergencies. </a:t>
            </a:r>
          </a:p>
          <a:p>
            <a:pPr>
              <a:buFont typeface="Wingdings 3" charset="2"/>
              <a:buChar char=""/>
            </a:pPr>
            <a:r>
              <a:rPr lang="en-US" sz="2400" dirty="0"/>
              <a:t>If its “squirtin’ squeeze it”.</a:t>
            </a:r>
          </a:p>
          <a:p>
            <a:r>
              <a:rPr lang="en-US" sz="2400" dirty="0"/>
              <a:t> </a:t>
            </a:r>
          </a:p>
        </p:txBody>
      </p:sp>
    </p:spTree>
    <p:extLst>
      <p:ext uri="{BB962C8B-B14F-4D97-AF65-F5344CB8AC3E}">
        <p14:creationId xmlns:p14="http://schemas.microsoft.com/office/powerpoint/2010/main" val="676015107"/>
      </p:ext>
    </p:extLst>
  </p:cSld>
  <p:clrMapOvr>
    <a:masterClrMapping/>
  </p:clrMapOvr>
  <mc:AlternateContent xmlns:mc="http://schemas.openxmlformats.org/markup-compatibility/2006" xmlns:p14="http://schemas.microsoft.com/office/powerpoint/2010/main">
    <mc:Choice Requires="p14">
      <p:transition spd="med" p14:dur="700" advTm="10313">
        <p:fade/>
      </p:transition>
    </mc:Choice>
    <mc:Fallback xmlns="">
      <p:transition spd="med" advTm="1031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48"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icture containing person, man, dog, brown&#10;&#10;Description generated with high confidence">
            <a:extLst>
              <a:ext uri="{FF2B5EF4-FFF2-40B4-BE49-F238E27FC236}">
                <a16:creationId xmlns:a16="http://schemas.microsoft.com/office/drawing/2014/main" id="{461731E2-1780-4826-8CE7-7DFC1135EA6F}"/>
              </a:ext>
            </a:extLst>
          </p:cNvPr>
          <p:cNvPicPr>
            <a:picLocks noGrp="1" noChangeAspect="1"/>
          </p:cNvPicPr>
          <p:nvPr>
            <p:ph type="pic" idx="1"/>
          </p:nvPr>
        </p:nvPicPr>
        <p:blipFill rotWithShape="1">
          <a:blip r:embed="rId2"/>
          <a:srcRect l="6934" r="4701" b="-2"/>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37E072C7-F252-4CE9-84EF-9DD8AC7857C6}"/>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r>
              <a:rPr lang="en-US" sz="3600" dirty="0"/>
              <a:t>Controlling bleeding can save your dog’s life</a:t>
            </a:r>
          </a:p>
        </p:txBody>
      </p:sp>
      <p:sp>
        <p:nvSpPr>
          <p:cNvPr id="4" name="Text Placeholder 3">
            <a:extLst>
              <a:ext uri="{FF2B5EF4-FFF2-40B4-BE49-F238E27FC236}">
                <a16:creationId xmlns:a16="http://schemas.microsoft.com/office/drawing/2014/main" id="{E504DF8D-0A37-4941-B46E-B7B5B79DD584}"/>
              </a:ext>
            </a:extLst>
          </p:cNvPr>
          <p:cNvSpPr>
            <a:spLocks noGrp="1"/>
          </p:cNvSpPr>
          <p:nvPr>
            <p:ph type="body" sz="half" idx="2"/>
          </p:nvPr>
        </p:nvSpPr>
        <p:spPr>
          <a:xfrm>
            <a:off x="649225" y="2782957"/>
            <a:ext cx="3650278" cy="3109896"/>
          </a:xfrm>
        </p:spPr>
        <p:txBody>
          <a:bodyPr vert="horz" lIns="91440" tIns="45720" rIns="91440" bIns="45720" rtlCol="0">
            <a:normAutofit/>
          </a:bodyPr>
          <a:lstStyle/>
          <a:p>
            <a:pPr>
              <a:buFont typeface="Wingdings 3" charset="2"/>
              <a:buChar char=""/>
            </a:pPr>
            <a:r>
              <a:rPr lang="en-US" sz="2000" dirty="0"/>
              <a:t>Several techniques are demonstrated to control severe bleeding.</a:t>
            </a:r>
          </a:p>
          <a:p>
            <a:pPr>
              <a:buFont typeface="Wingdings 3" charset="2"/>
              <a:buChar char=""/>
            </a:pPr>
            <a:r>
              <a:rPr lang="en-US" sz="2000" dirty="0"/>
              <a:t>Yes, that’s a fish hook on the “dogikin’s” head. Hook removal is explained in class.</a:t>
            </a:r>
          </a:p>
          <a:p>
            <a:pPr>
              <a:buFont typeface="Wingdings 3" charset="2"/>
              <a:buChar char=""/>
            </a:pPr>
            <a:endParaRPr lang="en-US" sz="2000" dirty="0"/>
          </a:p>
        </p:txBody>
      </p:sp>
    </p:spTree>
    <p:extLst>
      <p:ext uri="{BB962C8B-B14F-4D97-AF65-F5344CB8AC3E}">
        <p14:creationId xmlns:p14="http://schemas.microsoft.com/office/powerpoint/2010/main" val="1289554752"/>
      </p:ext>
    </p:extLst>
  </p:cSld>
  <p:clrMapOvr>
    <a:masterClrMapping/>
  </p:clrMapOvr>
  <mc:AlternateContent xmlns:mc="http://schemas.openxmlformats.org/markup-compatibility/2006" xmlns:p14="http://schemas.microsoft.com/office/powerpoint/2010/main">
    <mc:Choice Requires="p14">
      <p:transition spd="med" p14:dur="700" advTm="11811">
        <p:fade/>
      </p:transition>
    </mc:Choice>
    <mc:Fallback xmlns="">
      <p:transition spd="med" advTm="1181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icture containing person, man, indoor, fence&#10;&#10;Description generated with very high confidence">
            <a:extLst>
              <a:ext uri="{FF2B5EF4-FFF2-40B4-BE49-F238E27FC236}">
                <a16:creationId xmlns:a16="http://schemas.microsoft.com/office/drawing/2014/main" id="{78688F39-9422-4ECA-9703-658EC04AECB3}"/>
              </a:ext>
            </a:extLst>
          </p:cNvPr>
          <p:cNvPicPr>
            <a:picLocks noGrp="1" noChangeAspect="1"/>
          </p:cNvPicPr>
          <p:nvPr>
            <p:ph type="pic" idx="1"/>
          </p:nvPr>
        </p:nvPicPr>
        <p:blipFill rotWithShape="1">
          <a:blip r:embed="rId2"/>
          <a:srcRect l="8461" r="3175" b="-2"/>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67026CBC-71F0-48E1-A4A1-5F65B56FF4FE}"/>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600" dirty="0"/>
              <a:t>Splinting a leg</a:t>
            </a:r>
          </a:p>
        </p:txBody>
      </p:sp>
      <p:sp>
        <p:nvSpPr>
          <p:cNvPr id="4" name="Text Placeholder 3">
            <a:extLst>
              <a:ext uri="{FF2B5EF4-FFF2-40B4-BE49-F238E27FC236}">
                <a16:creationId xmlns:a16="http://schemas.microsoft.com/office/drawing/2014/main" id="{9ED355D5-B19B-487B-8B2B-7065D830B47F}"/>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buFont typeface="Wingdings 3" charset="2"/>
              <a:buChar char=""/>
            </a:pPr>
            <a:r>
              <a:rPr lang="en-US" sz="1800" dirty="0"/>
              <a:t>It may become necessary to splint a dog’s leg that is injured. </a:t>
            </a:r>
          </a:p>
          <a:p>
            <a:pPr>
              <a:buFont typeface="Wingdings 3" charset="2"/>
              <a:buChar char=""/>
            </a:pPr>
            <a:r>
              <a:rPr lang="en-US" sz="1800" dirty="0"/>
              <a:t>Only under limited circumstances.</a:t>
            </a:r>
          </a:p>
          <a:p>
            <a:pPr>
              <a:buFont typeface="Wingdings 3" charset="2"/>
              <a:buChar char=""/>
            </a:pPr>
            <a:r>
              <a:rPr lang="en-US" sz="1800" dirty="0"/>
              <a:t>Do no further harm.</a:t>
            </a:r>
          </a:p>
          <a:p>
            <a:pPr>
              <a:buFont typeface="Wingdings 3" charset="2"/>
              <a:buChar char=""/>
            </a:pPr>
            <a:r>
              <a:rPr lang="en-US" sz="1800" dirty="0"/>
              <a:t>Bandage above and below the injured part.</a:t>
            </a:r>
          </a:p>
          <a:p>
            <a:pPr>
              <a:buFont typeface="Wingdings 3" charset="2"/>
              <a:buChar char=""/>
            </a:pPr>
            <a:r>
              <a:rPr lang="en-US" sz="1800" dirty="0"/>
              <a:t>That’s one sad “Dobie”.</a:t>
            </a:r>
          </a:p>
        </p:txBody>
      </p:sp>
    </p:spTree>
    <p:extLst>
      <p:ext uri="{BB962C8B-B14F-4D97-AF65-F5344CB8AC3E}">
        <p14:creationId xmlns:p14="http://schemas.microsoft.com/office/powerpoint/2010/main" val="1846157747"/>
      </p:ext>
    </p:extLst>
  </p:cSld>
  <p:clrMapOvr>
    <a:masterClrMapping/>
  </p:clrMapOvr>
  <mc:AlternateContent xmlns:mc="http://schemas.openxmlformats.org/markup-compatibility/2006" xmlns:p14="http://schemas.microsoft.com/office/powerpoint/2010/main">
    <mc:Choice Requires="p14">
      <p:transition spd="med" p14:dur="700" advTm="11511">
        <p:fade/>
      </p:transition>
    </mc:Choice>
    <mc:Fallback xmlns="">
      <p:transition spd="med" advTm="1151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47" name="Group 46"/>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descr="A person holding a dog&#10;&#10;Description generated with high confidence">
            <a:extLst>
              <a:ext uri="{FF2B5EF4-FFF2-40B4-BE49-F238E27FC236}">
                <a16:creationId xmlns:a16="http://schemas.microsoft.com/office/drawing/2014/main" id="{3AB2B210-0B9C-40EA-9018-2FAB8C0CDAD3}"/>
              </a:ext>
            </a:extLst>
          </p:cNvPr>
          <p:cNvPicPr>
            <a:picLocks noGrp="1" noChangeAspect="1"/>
          </p:cNvPicPr>
          <p:nvPr>
            <p:ph type="pic" idx="1"/>
          </p:nvPr>
        </p:nvPicPr>
        <p:blipFill rotWithShape="1">
          <a:blip r:embed="rId2"/>
          <a:srcRect r="2" b="1680"/>
          <a:stretch/>
        </p:blipFill>
        <p:spPr>
          <a:xfrm>
            <a:off x="-1554" y="1731"/>
            <a:ext cx="4655850" cy="6858000"/>
          </a:xfrm>
          <a:prstGeom prst="rect">
            <a:avLst/>
          </a:prstGeom>
        </p:spPr>
      </p:pic>
      <p:sp>
        <p:nvSpPr>
          <p:cNvPr id="2" name="Title 1">
            <a:extLst>
              <a:ext uri="{FF2B5EF4-FFF2-40B4-BE49-F238E27FC236}">
                <a16:creationId xmlns:a16="http://schemas.microsoft.com/office/drawing/2014/main" id="{C25ADAC9-E8CA-46B1-9328-66EED9DF9BFB}"/>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sz="3600" dirty="0"/>
              <a:t>Horrible accidents occur in a dog’s life!</a:t>
            </a:r>
          </a:p>
        </p:txBody>
      </p:sp>
      <p:sp>
        <p:nvSpPr>
          <p:cNvPr id="4" name="Text Placeholder 3">
            <a:extLst>
              <a:ext uri="{FF2B5EF4-FFF2-40B4-BE49-F238E27FC236}">
                <a16:creationId xmlns:a16="http://schemas.microsoft.com/office/drawing/2014/main" id="{F6D6B076-9867-453E-B42F-C5D34B5B25B0}"/>
              </a:ext>
            </a:extLst>
          </p:cNvPr>
          <p:cNvSpPr>
            <a:spLocks noGrp="1"/>
          </p:cNvSpPr>
          <p:nvPr>
            <p:ph type="body" sz="half" idx="2"/>
          </p:nvPr>
        </p:nvSpPr>
        <p:spPr>
          <a:xfrm>
            <a:off x="6438191" y="2133600"/>
            <a:ext cx="5066419" cy="3777622"/>
          </a:xfrm>
        </p:spPr>
        <p:txBody>
          <a:bodyPr vert="horz" lIns="91440" tIns="45720" rIns="91440" bIns="45720" rtlCol="0">
            <a:normAutofit/>
          </a:bodyPr>
          <a:lstStyle/>
          <a:p>
            <a:pPr>
              <a:buFont typeface="Wingdings 3" charset="2"/>
              <a:buChar char=""/>
            </a:pPr>
            <a:r>
              <a:rPr lang="en-US" sz="2400" dirty="0"/>
              <a:t>An embedded object, in this photo an arrow, requires special handling. </a:t>
            </a:r>
          </a:p>
          <a:p>
            <a:pPr>
              <a:buFont typeface="Wingdings 3" charset="2"/>
              <a:buChar char=""/>
            </a:pPr>
            <a:r>
              <a:rPr lang="en-US" sz="2400" dirty="0"/>
              <a:t>Do NOT remove the object!</a:t>
            </a:r>
          </a:p>
          <a:p>
            <a:pPr>
              <a:buFont typeface="Wingdings 3" charset="2"/>
              <a:buChar char=""/>
            </a:pPr>
            <a:r>
              <a:rPr lang="en-US" sz="2400" dirty="0"/>
              <a:t>Bulk dressings are applied to stabilize the object. </a:t>
            </a:r>
          </a:p>
          <a:p>
            <a:pPr>
              <a:buFont typeface="Wingdings 3" charset="2"/>
              <a:buChar char=""/>
            </a:pPr>
            <a:r>
              <a:rPr lang="en-US" sz="2400" dirty="0"/>
              <a:t>Extreme care is needed so there is no further damage to internal organs.</a:t>
            </a:r>
          </a:p>
          <a:p>
            <a:pPr>
              <a:buFont typeface="Wingdings 3" charset="2"/>
              <a:buChar char=""/>
            </a:pPr>
            <a:endParaRPr lang="en-US" dirty="0"/>
          </a:p>
        </p:txBody>
      </p:sp>
    </p:spTree>
    <p:extLst>
      <p:ext uri="{BB962C8B-B14F-4D97-AF65-F5344CB8AC3E}">
        <p14:creationId xmlns:p14="http://schemas.microsoft.com/office/powerpoint/2010/main" val="1234684927"/>
      </p:ext>
    </p:extLst>
  </p:cSld>
  <p:clrMapOvr>
    <a:masterClrMapping/>
  </p:clrMapOvr>
  <mc:AlternateContent xmlns:mc="http://schemas.openxmlformats.org/markup-compatibility/2006" xmlns:p14="http://schemas.microsoft.com/office/powerpoint/2010/main">
    <mc:Choice Requires="p14">
      <p:transition spd="med" p14:dur="700" advTm="16386">
        <p:fade/>
      </p:transition>
    </mc:Choice>
    <mc:Fallback xmlns="">
      <p:transition spd="med" advTm="16386">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descr="A person holding a dog posing for the camera&#10;&#10;Description generated with high confidence">
            <a:extLst>
              <a:ext uri="{FF2B5EF4-FFF2-40B4-BE49-F238E27FC236}">
                <a16:creationId xmlns:a16="http://schemas.microsoft.com/office/drawing/2014/main" id="{BC096973-A2F4-4250-8E3E-5B7880866BEC}"/>
              </a:ext>
            </a:extLst>
          </p:cNvPr>
          <p:cNvPicPr>
            <a:picLocks noGrp="1" noChangeAspect="1"/>
          </p:cNvPicPr>
          <p:nvPr>
            <p:ph type="pic" idx="1"/>
          </p:nvPr>
        </p:nvPicPr>
        <p:blipFill rotWithShape="1">
          <a:blip r:embed="rId2"/>
          <a:srcRect b="35746"/>
          <a:stretch/>
        </p:blipFill>
        <p:spPr>
          <a:xfrm>
            <a:off x="6091916" y="645106"/>
            <a:ext cx="5451627" cy="5247747"/>
          </a:xfrm>
          <a:prstGeom prst="rect">
            <a:avLst/>
          </a:prstGeom>
        </p:spPr>
      </p:pic>
      <p:sp>
        <p:nvSpPr>
          <p:cNvPr id="2" name="Title 1">
            <a:extLst>
              <a:ext uri="{FF2B5EF4-FFF2-40B4-BE49-F238E27FC236}">
                <a16:creationId xmlns:a16="http://schemas.microsoft.com/office/drawing/2014/main" id="{D4CBBA98-AD3F-45D2-9771-BE3921378C30}"/>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A first aid kit is always a necessity.</a:t>
            </a:r>
          </a:p>
        </p:txBody>
      </p:sp>
      <p:sp>
        <p:nvSpPr>
          <p:cNvPr id="4" name="Text Placeholder 3">
            <a:extLst>
              <a:ext uri="{FF2B5EF4-FFF2-40B4-BE49-F238E27FC236}">
                <a16:creationId xmlns:a16="http://schemas.microsoft.com/office/drawing/2014/main" id="{74AE2EF2-319E-431D-A8BF-D9F1A6B88050}"/>
              </a:ext>
            </a:extLst>
          </p:cNvPr>
          <p:cNvSpPr>
            <a:spLocks noGrp="1"/>
          </p:cNvSpPr>
          <p:nvPr>
            <p:ph type="body" sz="half" idx="2"/>
          </p:nvPr>
        </p:nvSpPr>
        <p:spPr>
          <a:xfrm>
            <a:off x="1683956" y="2133600"/>
            <a:ext cx="4140772" cy="3777622"/>
          </a:xfrm>
        </p:spPr>
        <p:txBody>
          <a:bodyPr vert="horz" lIns="91440" tIns="45720" rIns="91440" bIns="45720" rtlCol="0">
            <a:normAutofit/>
          </a:bodyPr>
          <a:lstStyle/>
          <a:p>
            <a:pPr>
              <a:buFont typeface="Wingdings 3" charset="2"/>
              <a:buChar char=""/>
            </a:pPr>
            <a:r>
              <a:rPr lang="en-US" sz="2000" dirty="0">
                <a:solidFill>
                  <a:srgbClr val="000000"/>
                </a:solidFill>
              </a:rPr>
              <a:t>The instructors show a dog first aid kit available through the American Red Cross.</a:t>
            </a:r>
          </a:p>
          <a:p>
            <a:pPr>
              <a:buFont typeface="Wingdings 3" charset="2"/>
              <a:buChar char=""/>
            </a:pPr>
            <a:r>
              <a:rPr lang="en-US" sz="2000" dirty="0">
                <a:solidFill>
                  <a:srgbClr val="000000"/>
                </a:solidFill>
              </a:rPr>
              <a:t>The seminar describes what is needed in a home first aid kit for you and your pets.</a:t>
            </a:r>
          </a:p>
          <a:p>
            <a:pPr>
              <a:buFont typeface="Wingdings 3" charset="2"/>
              <a:buChar char=""/>
            </a:pPr>
            <a:r>
              <a:rPr lang="en-US" sz="2000" dirty="0">
                <a:solidFill>
                  <a:srgbClr val="000000"/>
                </a:solidFill>
              </a:rPr>
              <a:t>Build your own kit with the list of items shown in class.</a:t>
            </a:r>
          </a:p>
          <a:p>
            <a:pPr>
              <a:buFont typeface="Wingdings 3" charset="2"/>
              <a:buChar char=""/>
            </a:pPr>
            <a:r>
              <a:rPr lang="en-US" sz="2000" dirty="0">
                <a:solidFill>
                  <a:srgbClr val="000000"/>
                </a:solidFill>
              </a:rPr>
              <a:t>A Disaster Kit is another piece of “being prepared”. </a:t>
            </a:r>
          </a:p>
        </p:txBody>
      </p:sp>
    </p:spTree>
    <p:extLst>
      <p:ext uri="{BB962C8B-B14F-4D97-AF65-F5344CB8AC3E}">
        <p14:creationId xmlns:p14="http://schemas.microsoft.com/office/powerpoint/2010/main" val="3036409517"/>
      </p:ext>
    </p:extLst>
  </p:cSld>
  <p:clrMapOvr>
    <a:masterClrMapping/>
  </p:clrMapOvr>
  <mc:AlternateContent xmlns:mc="http://schemas.openxmlformats.org/markup-compatibility/2006" xmlns:p14="http://schemas.microsoft.com/office/powerpoint/2010/main">
    <mc:Choice Requires="p14">
      <p:transition spd="med" p14:dur="700" advTm="16500">
        <p:fade/>
      </p:transition>
    </mc:Choice>
    <mc:Fallback xmlns="">
      <p:transition spd="med" advTm="165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57" name="Group 156"/>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1" name="Group 170"/>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72"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5" name="Rectangle 1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89" name="Rectangle 18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erson standing next to a dog&#10;&#10;Description generated with high confidence">
            <a:extLst>
              <a:ext uri="{FF2B5EF4-FFF2-40B4-BE49-F238E27FC236}">
                <a16:creationId xmlns:a16="http://schemas.microsoft.com/office/drawing/2014/main" id="{333EFF31-A07B-4BC5-8949-194EB4C0C883}"/>
              </a:ext>
            </a:extLst>
          </p:cNvPr>
          <p:cNvPicPr>
            <a:picLocks noGrp="1" noChangeAspect="1"/>
          </p:cNvPicPr>
          <p:nvPr>
            <p:ph type="pic" idx="1"/>
          </p:nvPr>
        </p:nvPicPr>
        <p:blipFill rotWithShape="1">
          <a:blip r:embed="rId2"/>
          <a:srcRect r="-1" b="49576"/>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7CBC01FE-5D43-4B90-B4FF-B63F145CCA2E}"/>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dirty="0"/>
              <a:t>Questions from class members are always welcome</a:t>
            </a:r>
          </a:p>
        </p:txBody>
      </p:sp>
      <p:sp>
        <p:nvSpPr>
          <p:cNvPr id="4" name="Text Placeholder 3">
            <a:extLst>
              <a:ext uri="{FF2B5EF4-FFF2-40B4-BE49-F238E27FC236}">
                <a16:creationId xmlns:a16="http://schemas.microsoft.com/office/drawing/2014/main" id="{A899316E-8624-4419-AB6B-D042799FB3E8}"/>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buFont typeface="Wingdings 3" charset="2"/>
              <a:buChar char=""/>
            </a:pPr>
            <a:r>
              <a:rPr lang="en-US" sz="2000" dirty="0"/>
              <a:t>Len listens carefully to a question. The instructors have a lot of experience and knowledge to draw from so they can answer nearly all questions.</a:t>
            </a:r>
          </a:p>
          <a:p>
            <a:pPr>
              <a:buFont typeface="Wingdings 3" charset="2"/>
              <a:buChar char=""/>
            </a:pPr>
            <a:r>
              <a:rPr lang="en-US" sz="2000" dirty="0"/>
              <a:t>If the instructors don’t have an answer, someone else in class may have. We learn a lot from each class.</a:t>
            </a:r>
          </a:p>
          <a:p>
            <a:endParaRPr lang="en-US" dirty="0"/>
          </a:p>
        </p:txBody>
      </p:sp>
    </p:spTree>
    <p:extLst>
      <p:ext uri="{BB962C8B-B14F-4D97-AF65-F5344CB8AC3E}">
        <p14:creationId xmlns:p14="http://schemas.microsoft.com/office/powerpoint/2010/main" val="1291581696"/>
      </p:ext>
    </p:extLst>
  </p:cSld>
  <p:clrMapOvr>
    <a:masterClrMapping/>
  </p:clrMapOvr>
  <mc:AlternateContent xmlns:mc="http://schemas.openxmlformats.org/markup-compatibility/2006" xmlns:p14="http://schemas.microsoft.com/office/powerpoint/2010/main">
    <mc:Choice Requires="p14">
      <p:transition spd="med" p14:dur="700" advTm="16601">
        <p:fade/>
      </p:transition>
    </mc:Choice>
    <mc:Fallback xmlns="">
      <p:transition spd="med" advTm="1660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F5A4-4343-433F-9B9A-8C2EB0DD0995}"/>
              </a:ext>
            </a:extLst>
          </p:cNvPr>
          <p:cNvSpPr>
            <a:spLocks noGrp="1"/>
          </p:cNvSpPr>
          <p:nvPr>
            <p:ph type="title"/>
          </p:nvPr>
        </p:nvSpPr>
        <p:spPr/>
        <p:txBody>
          <a:bodyPr/>
          <a:lstStyle/>
          <a:p>
            <a:r>
              <a:rPr lang="en-US" dirty="0"/>
              <a:t>Vivian says, “Registration in advance is required”</a:t>
            </a:r>
          </a:p>
        </p:txBody>
      </p:sp>
      <p:pic>
        <p:nvPicPr>
          <p:cNvPr id="8" name="Picture Placeholder 7" descr="A brown and white dog lying on a sofa&#10;&#10;Description generated with very high confidence">
            <a:extLst>
              <a:ext uri="{FF2B5EF4-FFF2-40B4-BE49-F238E27FC236}">
                <a16:creationId xmlns:a16="http://schemas.microsoft.com/office/drawing/2014/main" id="{EC6F5713-E46F-4A20-899C-A4ACBD1BCCCC}"/>
              </a:ext>
            </a:extLst>
          </p:cNvPr>
          <p:cNvPicPr>
            <a:picLocks noGrp="1" noChangeAspect="1"/>
          </p:cNvPicPr>
          <p:nvPr>
            <p:ph type="pic" idx="1"/>
          </p:nvPr>
        </p:nvPicPr>
        <p:blipFill>
          <a:blip r:embed="rId2"/>
          <a:srcRect t="21178" b="21178"/>
          <a:stretch>
            <a:fillRect/>
          </a:stretch>
        </p:blipFill>
        <p:spPr/>
      </p:pic>
      <p:sp>
        <p:nvSpPr>
          <p:cNvPr id="4" name="Text Placeholder 3">
            <a:extLst>
              <a:ext uri="{FF2B5EF4-FFF2-40B4-BE49-F238E27FC236}">
                <a16:creationId xmlns:a16="http://schemas.microsoft.com/office/drawing/2014/main" id="{F6154523-5F9F-4392-8F24-70C692EC6E07}"/>
              </a:ext>
            </a:extLst>
          </p:cNvPr>
          <p:cNvSpPr>
            <a:spLocks noGrp="1"/>
          </p:cNvSpPr>
          <p:nvPr>
            <p:ph type="body" sz="half" idx="2"/>
          </p:nvPr>
        </p:nvSpPr>
        <p:spPr/>
        <p:txBody>
          <a:bodyPr>
            <a:noAutofit/>
          </a:bodyPr>
          <a:lstStyle/>
          <a:p>
            <a:r>
              <a:rPr lang="en-US" sz="2000" dirty="0"/>
              <a:t>Registration form is available at </a:t>
            </a:r>
            <a:r>
              <a:rPr lang="en-US" sz="2000" dirty="0">
                <a:highlight>
                  <a:srgbClr val="FFFF00"/>
                </a:highlight>
              </a:rPr>
              <a:t>winnegamiedogclub.com. </a:t>
            </a:r>
            <a:r>
              <a:rPr lang="en-US" sz="2000" dirty="0"/>
              <a:t>Class size is limited so register now.</a:t>
            </a:r>
          </a:p>
        </p:txBody>
      </p:sp>
    </p:spTree>
    <p:extLst>
      <p:ext uri="{BB962C8B-B14F-4D97-AF65-F5344CB8AC3E}">
        <p14:creationId xmlns:p14="http://schemas.microsoft.com/office/powerpoint/2010/main" val="2716794616"/>
      </p:ext>
    </p:extLst>
  </p:cSld>
  <p:clrMapOvr>
    <a:masterClrMapping/>
  </p:clrMapOvr>
  <mc:AlternateContent xmlns:mc="http://schemas.openxmlformats.org/markup-compatibility/2006" xmlns:p14="http://schemas.microsoft.com/office/powerpoint/2010/main">
    <mc:Choice Requires="p14">
      <p:transition spd="med" p14:dur="700" advTm="21441">
        <p:fade/>
      </p:transition>
    </mc:Choice>
    <mc:Fallback xmlns="">
      <p:transition spd="med" advTm="2144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C7A3-CDCC-48B5-9478-6615005FC1B3}"/>
              </a:ext>
            </a:extLst>
          </p:cNvPr>
          <p:cNvSpPr>
            <a:spLocks noGrp="1"/>
          </p:cNvSpPr>
          <p:nvPr>
            <p:ph type="title"/>
          </p:nvPr>
        </p:nvSpPr>
        <p:spPr/>
        <p:txBody>
          <a:bodyPr/>
          <a:lstStyle/>
          <a:p>
            <a:r>
              <a:rPr lang="en-US" dirty="0"/>
              <a:t>Dog CPR and First Aid Seminar</a:t>
            </a:r>
          </a:p>
        </p:txBody>
      </p:sp>
      <p:sp>
        <p:nvSpPr>
          <p:cNvPr id="3" name="Content Placeholder 2">
            <a:extLst>
              <a:ext uri="{FF2B5EF4-FFF2-40B4-BE49-F238E27FC236}">
                <a16:creationId xmlns:a16="http://schemas.microsoft.com/office/drawing/2014/main" id="{26202FEA-8014-491C-8642-BDE96B69BEA3}"/>
              </a:ext>
            </a:extLst>
          </p:cNvPr>
          <p:cNvSpPr>
            <a:spLocks noGrp="1"/>
          </p:cNvSpPr>
          <p:nvPr>
            <p:ph idx="1"/>
          </p:nvPr>
        </p:nvSpPr>
        <p:spPr/>
        <p:txBody>
          <a:bodyPr>
            <a:normAutofit/>
          </a:bodyPr>
          <a:lstStyle/>
          <a:p>
            <a:r>
              <a:rPr lang="en-US" sz="3200" dirty="0"/>
              <a:t> Your dog is a family member, right? </a:t>
            </a:r>
          </a:p>
          <a:p>
            <a:r>
              <a:rPr lang="en-US" sz="3200" dirty="0"/>
              <a:t>You would do anything to save the life of a family member, right?</a:t>
            </a:r>
          </a:p>
          <a:p>
            <a:r>
              <a:rPr lang="en-US" sz="3200" dirty="0"/>
              <a:t> Learn what to do to keep your dog alive until you can get to your veterinarian with this comprehensive course. </a:t>
            </a:r>
          </a:p>
          <a:p>
            <a:endParaRPr lang="en-US" sz="3200" dirty="0"/>
          </a:p>
        </p:txBody>
      </p:sp>
    </p:spTree>
    <p:extLst>
      <p:ext uri="{BB962C8B-B14F-4D97-AF65-F5344CB8AC3E}">
        <p14:creationId xmlns:p14="http://schemas.microsoft.com/office/powerpoint/2010/main" val="2211423987"/>
      </p:ext>
    </p:extLst>
  </p:cSld>
  <p:clrMapOvr>
    <a:masterClrMapping/>
  </p:clrMapOvr>
  <mc:AlternateContent xmlns:mc="http://schemas.openxmlformats.org/markup-compatibility/2006" xmlns:p14="http://schemas.microsoft.com/office/powerpoint/2010/main">
    <mc:Choice Requires="p14">
      <p:transition spd="med" p14:dur="700" advTm="5965">
        <p:fade/>
      </p:transition>
    </mc:Choice>
    <mc:Fallback xmlns="">
      <p:transition spd="med" advTm="596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a:extLst>
              <a:ext uri="{FF2B5EF4-FFF2-40B4-BE49-F238E27FC236}">
                <a16:creationId xmlns:a16="http://schemas.microsoft.com/office/drawing/2014/main" id="{AB5EE679-7644-4C20-BF1E-FFFDF51321BF}"/>
              </a:ext>
            </a:extLst>
          </p:cNvPr>
          <p:cNvPicPr>
            <a:picLocks noGrp="1" noChangeAspect="1"/>
          </p:cNvPicPr>
          <p:nvPr>
            <p:ph type="pic" idx="1"/>
          </p:nvPr>
        </p:nvPicPr>
        <p:blipFill rotWithShape="1">
          <a:blip r:embed="rId2"/>
          <a:srcRect r="2350" b="2"/>
          <a:stretch/>
        </p:blipFill>
        <p:spPr>
          <a:xfrm>
            <a:off x="6091916" y="645106"/>
            <a:ext cx="5451627" cy="5247747"/>
          </a:xfrm>
          <a:prstGeom prst="rect">
            <a:avLst/>
          </a:prstGeom>
        </p:spPr>
      </p:pic>
      <p:sp>
        <p:nvSpPr>
          <p:cNvPr id="2" name="Title 1">
            <a:extLst>
              <a:ext uri="{FF2B5EF4-FFF2-40B4-BE49-F238E27FC236}">
                <a16:creationId xmlns:a16="http://schemas.microsoft.com/office/drawing/2014/main" id="{96635235-897F-4003-B8A9-59AE48B7167A}"/>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nSpc>
                <a:spcPct val="90000"/>
              </a:lnSpc>
            </a:pPr>
            <a:r>
              <a:rPr lang="en-US" sz="2700" dirty="0"/>
              <a:t>The instructors: Patty and Len Hoehne with Vivian </a:t>
            </a:r>
          </a:p>
        </p:txBody>
      </p:sp>
      <p:sp>
        <p:nvSpPr>
          <p:cNvPr id="4" name="Text Placeholder 3">
            <a:extLst>
              <a:ext uri="{FF2B5EF4-FFF2-40B4-BE49-F238E27FC236}">
                <a16:creationId xmlns:a16="http://schemas.microsoft.com/office/drawing/2014/main" id="{FB565266-2CA8-401E-A798-4B5E8BB60D09}"/>
              </a:ext>
            </a:extLst>
          </p:cNvPr>
          <p:cNvSpPr>
            <a:spLocks noGrp="1"/>
          </p:cNvSpPr>
          <p:nvPr>
            <p:ph type="body" sz="half" idx="2"/>
          </p:nvPr>
        </p:nvSpPr>
        <p:spPr>
          <a:xfrm>
            <a:off x="1683956" y="2133600"/>
            <a:ext cx="4140772" cy="3777622"/>
          </a:xfrm>
        </p:spPr>
        <p:txBody>
          <a:bodyPr vert="horz" lIns="91440" tIns="45720" rIns="91440" bIns="45720" rtlCol="0">
            <a:normAutofit fontScale="92500"/>
          </a:bodyPr>
          <a:lstStyle/>
          <a:p>
            <a:pPr>
              <a:buFont typeface="Wingdings 3" charset="2"/>
              <a:buChar char=""/>
            </a:pPr>
            <a:r>
              <a:rPr lang="en-US" sz="1600" dirty="0">
                <a:solidFill>
                  <a:srgbClr val="000000"/>
                </a:solidFill>
              </a:rPr>
              <a:t>Patty has been training dogs for over 30 years and won numerous trophies. She has held many elected positions at the Winnegamie Dog Club. Len has been a trainer in law enforcement, real estate, human CPR and first aid. He is a past president and Board Member of the WDC.  The two of them have been teaching Dog CPR and First Aid for over 10 years. They bring to the seminar an awesome amount of dog knowledge and training experience. They have a wonderful sense of humor to make the seminar fun and interesting. Vivian steals the show with her antics and looks. She has been helping with the class for 4 years. </a:t>
            </a:r>
          </a:p>
        </p:txBody>
      </p:sp>
    </p:spTree>
    <p:extLst>
      <p:ext uri="{BB962C8B-B14F-4D97-AF65-F5344CB8AC3E}">
        <p14:creationId xmlns:p14="http://schemas.microsoft.com/office/powerpoint/2010/main" val="2848561853"/>
      </p:ext>
    </p:extLst>
  </p:cSld>
  <p:clrMapOvr>
    <a:masterClrMapping/>
  </p:clrMapOvr>
  <mc:AlternateContent xmlns:mc="http://schemas.openxmlformats.org/markup-compatibility/2006" xmlns:p14="http://schemas.microsoft.com/office/powerpoint/2010/main">
    <mc:Choice Requires="p14">
      <p:transition spd="med" p14:dur="700" advTm="20939">
        <p:fade/>
      </p:transition>
    </mc:Choice>
    <mc:Fallback xmlns="">
      <p:transition spd="med" advTm="2093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dog wearing a red leash&#10;&#10;Description generated with very high confidence">
            <a:extLst>
              <a:ext uri="{FF2B5EF4-FFF2-40B4-BE49-F238E27FC236}">
                <a16:creationId xmlns:a16="http://schemas.microsoft.com/office/drawing/2014/main" id="{88EC3D11-D500-45A0-B797-F43A8D3EBA6C}"/>
              </a:ext>
            </a:extLst>
          </p:cNvPr>
          <p:cNvPicPr>
            <a:picLocks noGrp="1" noChangeAspect="1"/>
          </p:cNvPicPr>
          <p:nvPr>
            <p:ph type="pic" idx="1"/>
          </p:nvPr>
        </p:nvPicPr>
        <p:blipFill rotWithShape="1">
          <a:blip r:embed="rId2"/>
          <a:srcRect l="6318" r="5317" b="-2"/>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71DC18B7-AC94-42DC-9E9A-60AD3746B2B3}"/>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600" dirty="0"/>
              <a:t>Interactive class</a:t>
            </a:r>
          </a:p>
        </p:txBody>
      </p:sp>
      <p:sp>
        <p:nvSpPr>
          <p:cNvPr id="4" name="Text Placeholder 3">
            <a:extLst>
              <a:ext uri="{FF2B5EF4-FFF2-40B4-BE49-F238E27FC236}">
                <a16:creationId xmlns:a16="http://schemas.microsoft.com/office/drawing/2014/main" id="{80DEF074-0B60-47F6-8F80-8B0CFF36373B}"/>
              </a:ext>
            </a:extLst>
          </p:cNvPr>
          <p:cNvSpPr>
            <a:spLocks noGrp="1"/>
          </p:cNvSpPr>
          <p:nvPr>
            <p:ph type="body" sz="half" idx="2"/>
          </p:nvPr>
        </p:nvSpPr>
        <p:spPr>
          <a:xfrm>
            <a:off x="649225" y="2133600"/>
            <a:ext cx="3650278" cy="4022376"/>
          </a:xfrm>
        </p:spPr>
        <p:txBody>
          <a:bodyPr vert="horz" lIns="91440" tIns="45720" rIns="91440" bIns="45720" rtlCol="0">
            <a:noAutofit/>
          </a:bodyPr>
          <a:lstStyle/>
          <a:p>
            <a:pPr>
              <a:buFont typeface="Wingdings 3" charset="2"/>
              <a:buChar char=""/>
            </a:pPr>
            <a:r>
              <a:rPr lang="en-US" sz="1400" dirty="0"/>
              <a:t>Vivian will let you locate her pulse so you can find it easier on your dog.</a:t>
            </a:r>
          </a:p>
          <a:p>
            <a:pPr>
              <a:buFont typeface="Wingdings 3" charset="2"/>
              <a:buChar char=""/>
            </a:pPr>
            <a:r>
              <a:rPr lang="en-US" sz="1400" dirty="0"/>
              <a:t>You are encouraged to practice finding the pulse, checking capillary refill, checking breathing, etc. on your dog.</a:t>
            </a:r>
          </a:p>
          <a:p>
            <a:pPr>
              <a:buFont typeface="Wingdings 3" charset="2"/>
              <a:buChar char=""/>
            </a:pPr>
            <a:r>
              <a:rPr lang="en-US" sz="1400" dirty="0"/>
              <a:t>Dog CPR manikins are provided so you can practice the skills of effective dog CPR and rescue breathing, Others are used to demonstrate controlling bleeding and splinting.</a:t>
            </a:r>
          </a:p>
          <a:p>
            <a:pPr>
              <a:buFont typeface="Wingdings 3" charset="2"/>
              <a:buChar char=""/>
            </a:pPr>
            <a:r>
              <a:rPr lang="en-US" sz="1400" dirty="0"/>
              <a:t>There is additional time available after class if you would like more practice.</a:t>
            </a:r>
          </a:p>
          <a:p>
            <a:pPr>
              <a:buFont typeface="Wingdings 3" charset="2"/>
              <a:buChar char=""/>
            </a:pPr>
            <a:r>
              <a:rPr lang="en-US" sz="1400" dirty="0"/>
              <a:t>Lots of take home information along with a 114 page Red Cross Dog First Aid book.</a:t>
            </a:r>
          </a:p>
        </p:txBody>
      </p:sp>
    </p:spTree>
    <p:extLst>
      <p:ext uri="{BB962C8B-B14F-4D97-AF65-F5344CB8AC3E}">
        <p14:creationId xmlns:p14="http://schemas.microsoft.com/office/powerpoint/2010/main" val="3832215635"/>
      </p:ext>
    </p:extLst>
  </p:cSld>
  <p:clrMapOvr>
    <a:masterClrMapping/>
  </p:clrMapOvr>
  <mc:AlternateContent xmlns:mc="http://schemas.openxmlformats.org/markup-compatibility/2006" xmlns:p14="http://schemas.microsoft.com/office/powerpoint/2010/main">
    <mc:Choice Requires="p14">
      <p:transition spd="slow" p14:dur="2000" advTm="18075"/>
    </mc:Choice>
    <mc:Fallback xmlns="">
      <p:transition spd="slow" advTm="180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60"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4"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6"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47" name="Group 46"/>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Placeholder 5" descr="A person posing for the camera&#10;&#10;Description generated with very high confidence">
            <a:extLst>
              <a:ext uri="{FF2B5EF4-FFF2-40B4-BE49-F238E27FC236}">
                <a16:creationId xmlns:a16="http://schemas.microsoft.com/office/drawing/2014/main" id="{F70B992C-CDEC-4EA1-BABF-E1130F2772AA}"/>
              </a:ext>
            </a:extLst>
          </p:cNvPr>
          <p:cNvPicPr>
            <a:picLocks noGrp="1" noChangeAspect="1"/>
          </p:cNvPicPr>
          <p:nvPr>
            <p:ph type="pic" idx="1"/>
          </p:nvPr>
        </p:nvPicPr>
        <p:blipFill rotWithShape="1">
          <a:blip r:embed="rId2"/>
          <a:srcRect r="2" b="1680"/>
          <a:stretch/>
        </p:blipFill>
        <p:spPr>
          <a:xfrm>
            <a:off x="-1554" y="1731"/>
            <a:ext cx="4655850" cy="6858000"/>
          </a:xfrm>
          <a:prstGeom prst="rect">
            <a:avLst/>
          </a:prstGeom>
        </p:spPr>
      </p:pic>
      <p:sp>
        <p:nvSpPr>
          <p:cNvPr id="2" name="Title 1">
            <a:extLst>
              <a:ext uri="{FF2B5EF4-FFF2-40B4-BE49-F238E27FC236}">
                <a16:creationId xmlns:a16="http://schemas.microsoft.com/office/drawing/2014/main" id="{AA0B3170-C35C-4581-B4BC-89FA7D539607}"/>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sz="3600" dirty="0"/>
              <a:t>Yes, you can do CPR for your dog</a:t>
            </a:r>
          </a:p>
        </p:txBody>
      </p:sp>
      <p:sp>
        <p:nvSpPr>
          <p:cNvPr id="4" name="Text Placeholder 3">
            <a:extLst>
              <a:ext uri="{FF2B5EF4-FFF2-40B4-BE49-F238E27FC236}">
                <a16:creationId xmlns:a16="http://schemas.microsoft.com/office/drawing/2014/main" id="{78DF7F9A-1F0D-47E6-B24A-787432B80E1D}"/>
              </a:ext>
            </a:extLst>
          </p:cNvPr>
          <p:cNvSpPr>
            <a:spLocks noGrp="1"/>
          </p:cNvSpPr>
          <p:nvPr>
            <p:ph type="body" sz="half" idx="2"/>
          </p:nvPr>
        </p:nvSpPr>
        <p:spPr>
          <a:xfrm>
            <a:off x="6438191" y="2133600"/>
            <a:ext cx="5066419" cy="3777622"/>
          </a:xfrm>
        </p:spPr>
        <p:txBody>
          <a:bodyPr vert="horz" lIns="91440" tIns="45720" rIns="91440" bIns="45720" rtlCol="0">
            <a:normAutofit/>
          </a:bodyPr>
          <a:lstStyle/>
          <a:p>
            <a:pPr>
              <a:buFont typeface="Wingdings 3" charset="2"/>
              <a:buChar char=""/>
            </a:pPr>
            <a:r>
              <a:rPr lang="en-US" sz="2400" dirty="0"/>
              <a:t>Len demonstrates correct hand position for chest compressions. </a:t>
            </a:r>
          </a:p>
          <a:p>
            <a:pPr>
              <a:buFont typeface="Wingdings 3" charset="2"/>
              <a:buChar char=""/>
            </a:pPr>
            <a:r>
              <a:rPr lang="en-US" sz="2400" dirty="0"/>
              <a:t>The latest standard is 30 compressions and 2 breathes.</a:t>
            </a:r>
          </a:p>
          <a:p>
            <a:pPr>
              <a:buFont typeface="Wingdings 3" charset="2"/>
              <a:buChar char=""/>
            </a:pPr>
            <a:r>
              <a:rPr lang="en-US" sz="2400" dirty="0"/>
              <a:t>Proper hand placement and depth of compressions is essential in performing CPR.</a:t>
            </a:r>
          </a:p>
        </p:txBody>
      </p:sp>
    </p:spTree>
    <p:extLst>
      <p:ext uri="{BB962C8B-B14F-4D97-AF65-F5344CB8AC3E}">
        <p14:creationId xmlns:p14="http://schemas.microsoft.com/office/powerpoint/2010/main" val="1148296334"/>
      </p:ext>
    </p:extLst>
  </p:cSld>
  <p:clrMapOvr>
    <a:masterClrMapping/>
  </p:clrMapOvr>
  <mc:AlternateContent xmlns:mc="http://schemas.openxmlformats.org/markup-compatibility/2006" xmlns:p14="http://schemas.microsoft.com/office/powerpoint/2010/main">
    <mc:Choice Requires="p14">
      <p:transition spd="med" p14:dur="700" advTm="12198">
        <p:fade/>
      </p:transition>
    </mc:Choice>
    <mc:Fallback xmlns="">
      <p:transition spd="med" advTm="1219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86" name="Group 85"/>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7"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8"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9"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0"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1"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2"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3"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4"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5"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6"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7"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8"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0" name="Group 99"/>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01"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2"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3"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4"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5"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6"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7"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8"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9"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0"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1"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2"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4" name="Rectangle 1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8" name="Rectangle 1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erson holding a dog&#10;&#10;Description generated with high confidence">
            <a:extLst>
              <a:ext uri="{FF2B5EF4-FFF2-40B4-BE49-F238E27FC236}">
                <a16:creationId xmlns:a16="http://schemas.microsoft.com/office/drawing/2014/main" id="{B6A7EAC5-9AB1-453B-8655-F1CFCE65F38A}"/>
              </a:ext>
            </a:extLst>
          </p:cNvPr>
          <p:cNvPicPr>
            <a:picLocks noGrp="1" noChangeAspect="1"/>
          </p:cNvPicPr>
          <p:nvPr>
            <p:ph type="pic" idx="1"/>
          </p:nvPr>
        </p:nvPicPr>
        <p:blipFill rotWithShape="1">
          <a:blip r:embed="rId2"/>
          <a:srcRect l="8789" r="2847" b="-2"/>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2A812F10-7FCE-4020-9E58-B71C3212366F}"/>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600" dirty="0"/>
              <a:t>Finding your dog’s pulse </a:t>
            </a:r>
          </a:p>
        </p:txBody>
      </p:sp>
      <p:sp>
        <p:nvSpPr>
          <p:cNvPr id="4" name="Text Placeholder 3">
            <a:extLst>
              <a:ext uri="{FF2B5EF4-FFF2-40B4-BE49-F238E27FC236}">
                <a16:creationId xmlns:a16="http://schemas.microsoft.com/office/drawing/2014/main" id="{51913067-0C8B-4882-968A-1C981D71782A}"/>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buFont typeface="Wingdings 3" charset="2"/>
              <a:buChar char=""/>
            </a:pPr>
            <a:r>
              <a:rPr lang="en-US" sz="1800" dirty="0"/>
              <a:t>You must know how and where to find your dog’s pulse so you can determine what is “Normal” for him/her. Patty and Vivian are showing how to find her pulse on the femoral artery.</a:t>
            </a:r>
          </a:p>
          <a:p>
            <a:pPr>
              <a:buFont typeface="Wingdings 3" charset="2"/>
              <a:buChar char=""/>
            </a:pPr>
            <a:r>
              <a:rPr lang="en-US" sz="1800" dirty="0"/>
              <a:t>There are several other places to find the dog’s pulse.</a:t>
            </a:r>
          </a:p>
          <a:p>
            <a:pPr>
              <a:buFont typeface="Wingdings 3" charset="2"/>
              <a:buChar char=""/>
            </a:pPr>
            <a:r>
              <a:rPr lang="en-US" sz="1800" dirty="0"/>
              <a:t>The size of the dog determines what a “Normal” pulse rate should be.</a:t>
            </a:r>
          </a:p>
        </p:txBody>
      </p:sp>
    </p:spTree>
    <p:extLst>
      <p:ext uri="{BB962C8B-B14F-4D97-AF65-F5344CB8AC3E}">
        <p14:creationId xmlns:p14="http://schemas.microsoft.com/office/powerpoint/2010/main" val="253831626"/>
      </p:ext>
    </p:extLst>
  </p:cSld>
  <p:clrMapOvr>
    <a:masterClrMapping/>
  </p:clrMapOvr>
  <mc:AlternateContent xmlns:mc="http://schemas.openxmlformats.org/markup-compatibility/2006" xmlns:p14="http://schemas.microsoft.com/office/powerpoint/2010/main">
    <mc:Choice Requires="p14">
      <p:transition spd="med" p14:dur="700" advTm="14583">
        <p:fade/>
      </p:transition>
    </mc:Choice>
    <mc:Fallback xmlns="">
      <p:transition spd="med" advTm="14583">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6A64-1558-4E58-AA28-AEE8A52CF2D1}"/>
              </a:ext>
            </a:extLst>
          </p:cNvPr>
          <p:cNvSpPr>
            <a:spLocks noGrp="1"/>
          </p:cNvSpPr>
          <p:nvPr>
            <p:ph type="title"/>
          </p:nvPr>
        </p:nvSpPr>
        <p:spPr/>
        <p:txBody>
          <a:bodyPr>
            <a:normAutofit fontScale="90000"/>
          </a:bodyPr>
          <a:lstStyle/>
          <a:p>
            <a:r>
              <a:rPr lang="en-US" dirty="0"/>
              <a:t>Vivian and Patty demonstrate how to check capillary refill as part of what is “normal” for my dog.</a:t>
            </a:r>
          </a:p>
        </p:txBody>
      </p:sp>
      <p:pic>
        <p:nvPicPr>
          <p:cNvPr id="6" name="Picture Placeholder 5" descr="A picture containing person, animal, indoor, dog&#10;&#10;Description generated with very high confidence">
            <a:extLst>
              <a:ext uri="{FF2B5EF4-FFF2-40B4-BE49-F238E27FC236}">
                <a16:creationId xmlns:a16="http://schemas.microsoft.com/office/drawing/2014/main" id="{B8AFF6DA-0043-49A0-9530-89BE6DCF3006}"/>
              </a:ext>
            </a:extLst>
          </p:cNvPr>
          <p:cNvPicPr>
            <a:picLocks noGrp="1" noChangeAspect="1"/>
          </p:cNvPicPr>
          <p:nvPr>
            <p:ph type="pic" idx="1"/>
          </p:nvPr>
        </p:nvPicPr>
        <p:blipFill>
          <a:blip r:embed="rId2"/>
          <a:srcRect t="17591" b="17591"/>
          <a:stretch>
            <a:fillRect/>
          </a:stretch>
        </p:blipFill>
        <p:spPr/>
      </p:pic>
      <p:sp>
        <p:nvSpPr>
          <p:cNvPr id="4" name="Text Placeholder 3">
            <a:extLst>
              <a:ext uri="{FF2B5EF4-FFF2-40B4-BE49-F238E27FC236}">
                <a16:creationId xmlns:a16="http://schemas.microsoft.com/office/drawing/2014/main" id="{E7DC6D89-2EC8-4D1D-83CD-50D986A415DB}"/>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472178213"/>
      </p:ext>
    </p:extLst>
  </p:cSld>
  <p:clrMapOvr>
    <a:masterClrMapping/>
  </p:clrMapOvr>
  <mc:AlternateContent xmlns:mc="http://schemas.openxmlformats.org/markup-compatibility/2006" xmlns:p14="http://schemas.microsoft.com/office/powerpoint/2010/main">
    <mc:Choice Requires="p14">
      <p:transition spd="med" p14:dur="700" advTm="7949">
        <p:fade/>
      </p:transition>
    </mc:Choice>
    <mc:Fallback xmlns="">
      <p:transition spd="med" advTm="794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close up of a dog&#10;&#10;Description generated with high confidence">
            <a:extLst>
              <a:ext uri="{FF2B5EF4-FFF2-40B4-BE49-F238E27FC236}">
                <a16:creationId xmlns:a16="http://schemas.microsoft.com/office/drawing/2014/main" id="{E52C8F71-0289-4373-A17C-1FB26B1A59A2}"/>
              </a:ext>
            </a:extLst>
          </p:cNvPr>
          <p:cNvPicPr>
            <a:picLocks noGrp="1" noChangeAspect="1"/>
          </p:cNvPicPr>
          <p:nvPr>
            <p:ph type="pic" idx="1"/>
          </p:nvPr>
        </p:nvPicPr>
        <p:blipFill rotWithShape="1">
          <a:blip r:embed="rId2"/>
          <a:srcRect l="9830" r="1805" b="-2"/>
          <a:stretch/>
        </p:blipFill>
        <p:spPr>
          <a:xfrm>
            <a:off x="4619543" y="640080"/>
            <a:ext cx="6953577" cy="5252773"/>
          </a:xfrm>
          <a:prstGeom prst="rect">
            <a:avLst/>
          </a:prstGeom>
          <a:ln w="2286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512C955E-ACDF-459C-892A-39DDADFC71E5}"/>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r>
              <a:rPr lang="en-US" sz="3600" dirty="0"/>
              <a:t>The eyes are another check of what’s “normal”</a:t>
            </a:r>
          </a:p>
        </p:txBody>
      </p:sp>
      <p:sp>
        <p:nvSpPr>
          <p:cNvPr id="4" name="Text Placeholder 3">
            <a:extLst>
              <a:ext uri="{FF2B5EF4-FFF2-40B4-BE49-F238E27FC236}">
                <a16:creationId xmlns:a16="http://schemas.microsoft.com/office/drawing/2014/main" id="{5D9C55AE-9A06-450A-8555-F8FB20136D3C}"/>
              </a:ext>
            </a:extLst>
          </p:cNvPr>
          <p:cNvSpPr>
            <a:spLocks noGrp="1"/>
          </p:cNvSpPr>
          <p:nvPr>
            <p:ph type="body" sz="half" idx="2"/>
          </p:nvPr>
        </p:nvSpPr>
        <p:spPr>
          <a:xfrm>
            <a:off x="649225" y="2133600"/>
            <a:ext cx="3650278" cy="3759253"/>
          </a:xfrm>
        </p:spPr>
        <p:txBody>
          <a:bodyPr vert="horz" lIns="91440" tIns="45720" rIns="91440" bIns="45720" rtlCol="0">
            <a:normAutofit/>
          </a:bodyPr>
          <a:lstStyle/>
          <a:p>
            <a:endParaRPr lang="en-US" dirty="0"/>
          </a:p>
        </p:txBody>
      </p:sp>
    </p:spTree>
    <p:extLst>
      <p:ext uri="{BB962C8B-B14F-4D97-AF65-F5344CB8AC3E}">
        <p14:creationId xmlns:p14="http://schemas.microsoft.com/office/powerpoint/2010/main" val="1706589317"/>
      </p:ext>
    </p:extLst>
  </p:cSld>
  <p:clrMapOvr>
    <a:masterClrMapping/>
  </p:clrMapOvr>
  <mc:AlternateContent xmlns:mc="http://schemas.openxmlformats.org/markup-compatibility/2006" xmlns:p14="http://schemas.microsoft.com/office/powerpoint/2010/main">
    <mc:Choice Requires="p14">
      <p:transition spd="med" p14:dur="700" advTm="9228">
        <p:fade/>
      </p:transition>
    </mc:Choice>
    <mc:Fallback xmlns="">
      <p:transition spd="med" advTm="922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person holding a dog on a leash&#10;&#10;Description generated with very high confidence">
            <a:extLst>
              <a:ext uri="{FF2B5EF4-FFF2-40B4-BE49-F238E27FC236}">
                <a16:creationId xmlns:a16="http://schemas.microsoft.com/office/drawing/2014/main" id="{F15FE7B7-7521-4054-93E2-B9BC9A303A85}"/>
              </a:ext>
            </a:extLst>
          </p:cNvPr>
          <p:cNvPicPr>
            <a:picLocks noGrp="1" noChangeAspect="1"/>
          </p:cNvPicPr>
          <p:nvPr>
            <p:ph type="pic" idx="1"/>
          </p:nvPr>
        </p:nvPicPr>
        <p:blipFill rotWithShape="1">
          <a:blip r:embed="rId2"/>
          <a:srcRect l="11637" r="-2" b="-2"/>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4B139BFE-E992-496F-A16D-1D6A11FDB81B}"/>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r>
              <a:rPr lang="en-US" sz="3600" dirty="0"/>
              <a:t>Dogs can choke on many things</a:t>
            </a:r>
          </a:p>
        </p:txBody>
      </p:sp>
      <p:sp>
        <p:nvSpPr>
          <p:cNvPr id="4" name="Text Placeholder 3">
            <a:extLst>
              <a:ext uri="{FF2B5EF4-FFF2-40B4-BE49-F238E27FC236}">
                <a16:creationId xmlns:a16="http://schemas.microsoft.com/office/drawing/2014/main" id="{6046465C-B2C8-4A1A-AD62-923058ACB92C}"/>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buFont typeface="Wingdings 3" charset="2"/>
              <a:buChar char=""/>
            </a:pPr>
            <a:r>
              <a:rPr lang="en-US" sz="1800" dirty="0"/>
              <a:t>Knowing how to dislodge an object a dog is choking on is essential!</a:t>
            </a:r>
          </a:p>
          <a:p>
            <a:pPr>
              <a:buFont typeface="Wingdings 3" charset="2"/>
              <a:buChar char=""/>
            </a:pPr>
            <a:r>
              <a:rPr lang="en-US" sz="1800" dirty="0"/>
              <a:t>Vivian is showing the “wheelbarrow” position used to dislodge an object blocking her airway. </a:t>
            </a:r>
          </a:p>
          <a:p>
            <a:pPr>
              <a:buFont typeface="Wingdings 3" charset="2"/>
              <a:buChar char=""/>
            </a:pPr>
            <a:r>
              <a:rPr lang="en-US" sz="1800" dirty="0"/>
              <a:t>There’s nothing funny about a choking dog but Vivian’s look was too funny for Len. He had to smile. </a:t>
            </a:r>
          </a:p>
          <a:p>
            <a:pPr>
              <a:buFont typeface="Wingdings 3" charset="2"/>
              <a:buChar char=""/>
            </a:pPr>
            <a:endParaRPr lang="en-US" dirty="0"/>
          </a:p>
        </p:txBody>
      </p:sp>
    </p:spTree>
    <p:extLst>
      <p:ext uri="{BB962C8B-B14F-4D97-AF65-F5344CB8AC3E}">
        <p14:creationId xmlns:p14="http://schemas.microsoft.com/office/powerpoint/2010/main" val="1225946671"/>
      </p:ext>
    </p:extLst>
  </p:cSld>
  <p:clrMapOvr>
    <a:masterClrMapping/>
  </p:clrMapOvr>
  <mc:AlternateContent xmlns:mc="http://schemas.openxmlformats.org/markup-compatibility/2006" xmlns:p14="http://schemas.microsoft.com/office/powerpoint/2010/main">
    <mc:Choice Requires="p14">
      <p:transition spd="med" p14:dur="700" advTm="16650">
        <p:fade/>
      </p:transition>
    </mc:Choice>
    <mc:Fallback xmlns="">
      <p:transition spd="med" advTm="16650">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203</TotalTime>
  <Words>832</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Wisp</vt:lpstr>
      <vt:lpstr>Dog CPR and First Aid</vt:lpstr>
      <vt:lpstr>Dog CPR and First Aid Seminar</vt:lpstr>
      <vt:lpstr>The instructors: Patty and Len Hoehne with Vivian </vt:lpstr>
      <vt:lpstr>Interactive class</vt:lpstr>
      <vt:lpstr>Yes, you can do CPR for your dog</vt:lpstr>
      <vt:lpstr>Finding your dog’s pulse </vt:lpstr>
      <vt:lpstr>Vivian and Patty demonstrate how to check capillary refill as part of what is “normal” for my dog.</vt:lpstr>
      <vt:lpstr>The eyes are another check of what’s “normal”</vt:lpstr>
      <vt:lpstr>Dogs can choke on many things</vt:lpstr>
      <vt:lpstr>Abdominal thrusts to dislodge an object works on dogs.</vt:lpstr>
      <vt:lpstr>Control severe bleeding by applying direct pressure.</vt:lpstr>
      <vt:lpstr>Controlling bleeding can save your dog’s life</vt:lpstr>
      <vt:lpstr>Splinting a leg</vt:lpstr>
      <vt:lpstr>Horrible accidents occur in a dog’s life!</vt:lpstr>
      <vt:lpstr>A first aid kit is always a necessity.</vt:lpstr>
      <vt:lpstr>Questions from class members are always welcome</vt:lpstr>
      <vt:lpstr>Vivian says, “Registration in advance is required”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Dog CPR and First Aid</dc:title>
  <dc:creator>Leonard Hoehne</dc:creator>
  <cp:lastModifiedBy>Marie Murphy</cp:lastModifiedBy>
  <cp:revision>21</cp:revision>
  <dcterms:created xsi:type="dcterms:W3CDTF">2017-09-01T00:29:26Z</dcterms:created>
  <dcterms:modified xsi:type="dcterms:W3CDTF">2017-09-27T00:14:11Z</dcterms:modified>
</cp:coreProperties>
</file>